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11"/>
  </p:handoutMasterIdLst>
  <p:sldIdLst>
    <p:sldId id="271" r:id="rId2"/>
    <p:sldId id="256" r:id="rId3"/>
    <p:sldId id="272" r:id="rId4"/>
    <p:sldId id="258" r:id="rId5"/>
    <p:sldId id="267" r:id="rId6"/>
    <p:sldId id="268" r:id="rId7"/>
    <p:sldId id="269" r:id="rId8"/>
    <p:sldId id="270" r:id="rId9"/>
    <p:sldId id="266"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97" autoAdjust="0"/>
  </p:normalViewPr>
  <p:slideViewPr>
    <p:cSldViewPr>
      <p:cViewPr varScale="1">
        <p:scale>
          <a:sx n="75" d="100"/>
          <a:sy n="75" d="100"/>
        </p:scale>
        <p:origin x="-123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5017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51F2FFA2-D860-4E2B-89AB-00F44D5598DD}" type="datetimeFigureOut">
              <a:rPr lang="en-US"/>
              <a:pPr/>
              <a:t>7/8/2013</a:t>
            </a:fld>
            <a:endParaRPr lang="en-US"/>
          </a:p>
        </p:txBody>
      </p:sp>
      <p:sp>
        <p:nvSpPr>
          <p:cNvPr id="5018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5018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E2149E21-61B1-4C53-A11B-FBA4A162777D}" type="slidenum">
              <a:rPr lang="en-US"/>
              <a:pPr/>
              <a:t>‹#›</a:t>
            </a:fld>
            <a:endParaRPr lang="en-US"/>
          </a:p>
        </p:txBody>
      </p:sp>
    </p:spTree>
    <p:extLst>
      <p:ext uri="{BB962C8B-B14F-4D97-AF65-F5344CB8AC3E}">
        <p14:creationId xmlns:p14="http://schemas.microsoft.com/office/powerpoint/2010/main" val="285952982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pPr>
              <a:defRPr/>
            </a:pPr>
            <a:fld id="{669B10CA-070A-4829-93AC-3147ED79D082}" type="datetimeFigureOut">
              <a:rPr lang="en-US" smtClean="0"/>
              <a:pPr>
                <a:defRPr/>
              </a:pPr>
              <a:t>7/8/2013</a:t>
            </a:fld>
            <a:endParaRPr lang="en-US"/>
          </a:p>
        </p:txBody>
      </p:sp>
      <p:sp>
        <p:nvSpPr>
          <p:cNvPr id="17" name="Footer Placeholder 16"/>
          <p:cNvSpPr>
            <a:spLocks noGrp="1"/>
          </p:cNvSpPr>
          <p:nvPr>
            <p:ph type="ftr" sz="quarter" idx="11"/>
          </p:nvPr>
        </p:nvSpPr>
        <p:spPr/>
        <p:txBody>
          <a:bodyPr/>
          <a:lstStyle/>
          <a:p>
            <a:pPr>
              <a:defRPr/>
            </a:pPr>
            <a:endParaRPr lang="en-US"/>
          </a:p>
        </p:txBody>
      </p:sp>
      <p:sp>
        <p:nvSpPr>
          <p:cNvPr id="29" name="Slide Number Placeholder 28"/>
          <p:cNvSpPr>
            <a:spLocks noGrp="1"/>
          </p:cNvSpPr>
          <p:nvPr>
            <p:ph type="sldNum" sz="quarter" idx="12"/>
          </p:nvPr>
        </p:nvSpPr>
        <p:spPr/>
        <p:txBody>
          <a:bodyPr/>
          <a:lstStyle/>
          <a:p>
            <a:pPr>
              <a:defRPr/>
            </a:pPr>
            <a:fld id="{0CDFDA6A-CE76-4D1C-83AC-B42289F23CEE}" type="slidenum">
              <a:rPr lang="en-US" smtClean="0"/>
              <a:pPr>
                <a:defRPr/>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32C6B83B-0AAB-4D0D-AB6B-1BC70A2B7CA0}" type="datetimeFigureOut">
              <a:rPr lang="en-US" smtClean="0"/>
              <a:pPr>
                <a:defRPr/>
              </a:pPr>
              <a:t>7/8/2013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C0CBACF-292E-49A3-8DE4-089A77819425}"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58889CE7-546A-4F7D-9358-6BE3C40B636D}" type="datetimeFigureOut">
              <a:rPr lang="en-US" smtClean="0"/>
              <a:pPr>
                <a:defRPr/>
              </a:pPr>
              <a:t>7/8/2013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13D14ED-C9DE-488E-9E3F-8C1C232B19B6}"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BC0A7974-E9AF-43F1-A900-DB98E64CFC47}" type="datetimeFigureOut">
              <a:rPr lang="en-US" smtClean="0"/>
              <a:pPr>
                <a:defRPr/>
              </a:pPr>
              <a:t>7/8/2013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1B2BCC5-325F-4DD6-89FD-1A8EFA690DFD}"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fld id="{319B1683-D03A-4E1D-87EF-78C15153AD37}" type="datetimeFigureOut">
              <a:rPr lang="en-US" smtClean="0"/>
              <a:pPr>
                <a:defRPr/>
              </a:pPr>
              <a:t>7/8/2013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7924800" y="6416675"/>
            <a:ext cx="762000" cy="365125"/>
          </a:xfrm>
        </p:spPr>
        <p:txBody>
          <a:bodyPr/>
          <a:lstStyle/>
          <a:p>
            <a:pPr>
              <a:defRPr/>
            </a:pPr>
            <a:fld id="{A141A3F3-65D1-48B5-BD11-2C5FAE7A629F}"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46EA801C-86F5-4231-8A7A-A9E810CF4A34}" type="datetimeFigureOut">
              <a:rPr lang="en-US" smtClean="0"/>
              <a:pPr>
                <a:defRPr/>
              </a:pPr>
              <a:t>7/8/2013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D6521944-0C9D-4165-9865-EB75BB2F0874}"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fld id="{FC031A43-CFEE-406D-B6D2-54E93CB1E4F3}" type="datetimeFigureOut">
              <a:rPr lang="en-US" smtClean="0"/>
              <a:pPr>
                <a:defRPr/>
              </a:pPr>
              <a:t>7/8/2013</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533A452F-0835-43DF-8A3D-362C69BA1BAB}"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fld id="{407CF107-4B7D-4AFD-8D85-34D42A15934E}" type="datetimeFigureOut">
              <a:rPr lang="en-US" smtClean="0"/>
              <a:pPr>
                <a:defRPr/>
              </a:pPr>
              <a:t>7/8/2013</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738EB644-53F9-436E-8ECE-4966E17869A6}"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A6EEF69C-AA93-4793-BBCA-11DB2C8DFAE7}" type="datetimeFigureOut">
              <a:rPr lang="en-US" smtClean="0"/>
              <a:pPr>
                <a:defRPr/>
              </a:pPr>
              <a:t>7/8/2013</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2F2C63BD-155C-4EF8-B2C6-2F367F8F9444}"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9C7D79E9-101F-4FD9-9230-8B173076D804}" type="datetimeFigureOut">
              <a:rPr lang="en-US" smtClean="0"/>
              <a:pPr>
                <a:defRPr/>
              </a:pPr>
              <a:t>7/8/2013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DEF5E1A8-AE02-47BB-AA45-9FDB3D461594}"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fld id="{9FCF076B-8A7F-462B-8596-46AD3ABDE7D3}" type="datetimeFigureOut">
              <a:rPr lang="en-US" smtClean="0"/>
              <a:pPr>
                <a:defRPr/>
              </a:pPr>
              <a:t>7/8/2013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6B143AC-9A9B-4C91-ABAE-B15711215CF2}"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fld id="{6E674590-D89E-4BD0-9CAD-9CC20A7CA1E7}" type="datetimeFigureOut">
              <a:rPr lang="en-US" smtClean="0"/>
              <a:pPr>
                <a:defRPr/>
              </a:pPr>
              <a:t>7/8/2013</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pPr>
              <a:defRPr/>
            </a:pPr>
            <a:fld id="{EEAEDD5A-537B-4C69-8C3C-B1F9016B1FE4}" type="slidenum">
              <a:rPr lang="en-US" smtClean="0"/>
              <a:pPr>
                <a:defRPr/>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Aitkin County Sobriety Court Presentation</a:t>
            </a:r>
            <a:endParaRPr lang="en-US" dirty="0"/>
          </a:p>
        </p:txBody>
      </p:sp>
      <p:pic>
        <p:nvPicPr>
          <p:cNvPr id="1026" name="Picture 2" descr="C:\Users\ederuyck\AppData\Local\Microsoft\Windows\Temporary Internet Files\Content.IE5\H47LAWUG\MP900305711[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46832" y="2895599"/>
            <a:ext cx="2637919" cy="279638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2438400" y="2133600"/>
            <a:ext cx="4419600"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smtClean="0"/>
              <a:t>July 9, 2013</a:t>
            </a:r>
            <a:endParaRPr lang="en-US" dirty="0"/>
          </a:p>
        </p:txBody>
      </p:sp>
      <p:sp>
        <p:nvSpPr>
          <p:cNvPr id="8" name="TextBox 7"/>
          <p:cNvSpPr txBox="1"/>
          <p:nvPr/>
        </p:nvSpPr>
        <p:spPr>
          <a:xfrm>
            <a:off x="6553200" y="5257800"/>
            <a:ext cx="1524000" cy="646331"/>
          </a:xfrm>
          <a:prstGeom prst="rect">
            <a:avLst/>
          </a:prstGeom>
          <a:noFill/>
        </p:spPr>
        <p:txBody>
          <a:bodyPr wrap="square" rtlCol="0">
            <a:spAutoFit/>
          </a:bodyPr>
          <a:lstStyle/>
          <a:p>
            <a:r>
              <a:rPr lang="en-US" dirty="0" smtClean="0"/>
              <a:t>2006-Current</a:t>
            </a:r>
            <a:endParaRPr lang="en-US" dirty="0"/>
          </a:p>
        </p:txBody>
      </p:sp>
    </p:spTree>
    <p:extLst>
      <p:ext uri="{BB962C8B-B14F-4D97-AF65-F5344CB8AC3E}">
        <p14:creationId xmlns:p14="http://schemas.microsoft.com/office/powerpoint/2010/main" val="2566458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4"/>
          <p:cNvSpPr>
            <a:spLocks noGrp="1"/>
          </p:cNvSpPr>
          <p:nvPr>
            <p:ph type="title"/>
          </p:nvPr>
        </p:nvSpPr>
        <p:spPr>
          <a:xfrm>
            <a:off x="2808514" y="701830"/>
            <a:ext cx="2057400" cy="223286"/>
          </a:xfrm>
        </p:spPr>
        <p:txBody>
          <a:bodyPr>
            <a:normAutofit fontScale="90000"/>
          </a:bodyPr>
          <a:lstStyle/>
          <a:p>
            <a:r>
              <a:rPr lang="en-US" dirty="0" smtClean="0"/>
              <a:t>Funding Sources </a:t>
            </a:r>
          </a:p>
        </p:txBody>
      </p:sp>
      <p:sp>
        <p:nvSpPr>
          <p:cNvPr id="13315" name="Content Placeholder 5"/>
          <p:cNvSpPr>
            <a:spLocks noGrp="1"/>
          </p:cNvSpPr>
          <p:nvPr>
            <p:ph idx="1"/>
          </p:nvPr>
        </p:nvSpPr>
        <p:spPr>
          <a:xfrm>
            <a:off x="457200" y="1295400"/>
            <a:ext cx="8229600" cy="4830763"/>
          </a:xfrm>
        </p:spPr>
        <p:txBody>
          <a:bodyPr/>
          <a:lstStyle/>
          <a:p>
            <a:r>
              <a:rPr lang="en-US" u="sng" dirty="0" smtClean="0">
                <a:solidFill>
                  <a:schemeClr val="tx1">
                    <a:lumMod val="85000"/>
                    <a:lumOff val="15000"/>
                  </a:schemeClr>
                </a:solidFill>
              </a:rPr>
              <a:t>County initially funded part time coordinator</a:t>
            </a:r>
          </a:p>
          <a:p>
            <a:r>
              <a:rPr lang="en-US" u="sng" dirty="0" smtClean="0">
                <a:solidFill>
                  <a:schemeClr val="tx1">
                    <a:lumMod val="85000"/>
                    <a:lumOff val="15000"/>
                  </a:schemeClr>
                </a:solidFill>
              </a:rPr>
              <a:t>State funding began paying for full time agent and part time coordinator in late 2007</a:t>
            </a:r>
          </a:p>
          <a:p>
            <a:r>
              <a:rPr lang="en-US" u="sng" dirty="0" smtClean="0">
                <a:solidFill>
                  <a:schemeClr val="tx1">
                    <a:lumMod val="85000"/>
                    <a:lumOff val="15000"/>
                  </a:schemeClr>
                </a:solidFill>
              </a:rPr>
              <a:t>Funding from state reduced in 12/09 and coordinator was eliminated</a:t>
            </a:r>
          </a:p>
          <a:p>
            <a:r>
              <a:rPr lang="en-US" u="sng" dirty="0" smtClean="0">
                <a:solidFill>
                  <a:schemeClr val="tx1">
                    <a:lumMod val="85000"/>
                    <a:lumOff val="15000"/>
                  </a:schemeClr>
                </a:solidFill>
              </a:rPr>
              <a:t>Funding from the state in combination with county funds has varied since 2010.  </a:t>
            </a:r>
          </a:p>
          <a:p>
            <a:r>
              <a:rPr lang="en-US" u="sng" dirty="0" smtClean="0">
                <a:solidFill>
                  <a:schemeClr val="tx1">
                    <a:lumMod val="85000"/>
                    <a:lumOff val="15000"/>
                  </a:schemeClr>
                </a:solidFill>
              </a:rPr>
              <a:t>Currently grant approved at the state level funds approximately 50% of agent costs from 7/1/13 to 6/30/15.</a:t>
            </a:r>
          </a:p>
        </p:txBody>
      </p:sp>
      <p:pic>
        <p:nvPicPr>
          <p:cNvPr id="2051" name="Picture 3" descr="C:\Users\ederuyck\AppData\Local\Microsoft\Windows\Temporary Internet Files\Content.IE5\H47LAWUG\MP900404926[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39000" y="228601"/>
            <a:ext cx="1219200" cy="914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COST SAVINGS</a:t>
            </a:r>
            <a:endParaRPr lang="en-US" dirty="0"/>
          </a:p>
        </p:txBody>
      </p:sp>
      <p:sp>
        <p:nvSpPr>
          <p:cNvPr id="8" name="Content Placeholder 7"/>
          <p:cNvSpPr>
            <a:spLocks noGrp="1"/>
          </p:cNvSpPr>
          <p:nvPr>
            <p:ph idx="1"/>
          </p:nvPr>
        </p:nvSpPr>
        <p:spPr/>
        <p:txBody>
          <a:bodyPr/>
          <a:lstStyle/>
          <a:p>
            <a:r>
              <a:rPr lang="en-US" sz="2400" dirty="0"/>
              <a:t>A recent cost-related meta-analysis concluded</a:t>
            </a:r>
          </a:p>
          <a:p>
            <a:pPr marL="0" indent="0">
              <a:buNone/>
            </a:pPr>
            <a:r>
              <a:rPr lang="en-US" sz="2400" dirty="0"/>
              <a:t>that Drug Courts produce an average of $2.21 in direct</a:t>
            </a:r>
          </a:p>
          <a:p>
            <a:pPr marL="0" indent="0">
              <a:buNone/>
            </a:pPr>
            <a:r>
              <a:rPr lang="en-US" sz="2400" dirty="0"/>
              <a:t>benefits to the criminal justice system for every $1.00</a:t>
            </a:r>
          </a:p>
          <a:p>
            <a:pPr marL="0" indent="0">
              <a:buNone/>
            </a:pPr>
            <a:r>
              <a:rPr lang="en-US" sz="2400" dirty="0"/>
              <a:t>invested — a 221% return on investment (</a:t>
            </a:r>
            <a:r>
              <a:rPr lang="en-US" sz="2400" dirty="0" err="1"/>
              <a:t>Bhati</a:t>
            </a:r>
            <a:r>
              <a:rPr lang="en-US" sz="2400" dirty="0"/>
              <a:t> et al.,</a:t>
            </a:r>
          </a:p>
          <a:p>
            <a:pPr marL="0" indent="0">
              <a:buNone/>
            </a:pPr>
            <a:r>
              <a:rPr lang="en-US" sz="2400" dirty="0"/>
              <a:t>2008). When Drug Courts targeted their services to the</a:t>
            </a:r>
          </a:p>
          <a:p>
            <a:pPr marL="0" indent="0">
              <a:buNone/>
            </a:pPr>
            <a:r>
              <a:rPr lang="en-US" sz="2400" dirty="0"/>
              <a:t>more serious, higher-risk offenders, the average return on</a:t>
            </a:r>
          </a:p>
          <a:p>
            <a:pPr marL="0" indent="0">
              <a:buNone/>
            </a:pPr>
            <a:r>
              <a:rPr lang="en-US" sz="2400" dirty="0"/>
              <a:t>investment was determined to be even higher: $3.36 for</a:t>
            </a:r>
          </a:p>
          <a:p>
            <a:pPr marL="0" indent="0">
              <a:buNone/>
            </a:pPr>
            <a:r>
              <a:rPr lang="en-US" sz="2400" dirty="0"/>
              <a:t>every $1.00 </a:t>
            </a:r>
            <a:r>
              <a:rPr lang="en-US" sz="2400" dirty="0" smtClean="0"/>
              <a:t>invested</a:t>
            </a:r>
            <a:endParaRPr lang="en-US" sz="2400" dirty="0"/>
          </a:p>
        </p:txBody>
      </p:sp>
      <p:pic>
        <p:nvPicPr>
          <p:cNvPr id="3074" name="Picture 2" descr="C:\Users\ederuyck\AppData\Local\Microsoft\Windows\Temporary Internet Files\Content.IE5\6LWVJKXC\MP900411794[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6852417" y="4953000"/>
            <a:ext cx="1910581"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1798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2" descr="http://wwwcache.wral.com/asset/news/local/2008/05/05/2837084/probation_jail_prison-400x300.jpg"/>
          <p:cNvPicPr>
            <a:picLocks noChangeAspect="1" noChangeArrowheads="1"/>
          </p:cNvPicPr>
          <p:nvPr/>
        </p:nvPicPr>
        <p:blipFill>
          <a:blip r:embed="rId2"/>
          <a:srcRect/>
          <a:stretch>
            <a:fillRect/>
          </a:stretch>
        </p:blipFill>
        <p:spPr bwMode="auto">
          <a:xfrm>
            <a:off x="4572000" y="0"/>
            <a:ext cx="4572000" cy="6858000"/>
          </a:xfrm>
          <a:prstGeom prst="rect">
            <a:avLst/>
          </a:prstGeom>
          <a:noFill/>
          <a:ln w="9525">
            <a:noFill/>
            <a:miter lim="800000"/>
            <a:headEnd/>
            <a:tailEnd/>
          </a:ln>
        </p:spPr>
      </p:pic>
      <p:sp>
        <p:nvSpPr>
          <p:cNvPr id="14338" name="Title 4"/>
          <p:cNvSpPr>
            <a:spLocks noGrp="1"/>
          </p:cNvSpPr>
          <p:nvPr>
            <p:ph type="title"/>
          </p:nvPr>
        </p:nvSpPr>
        <p:spPr/>
        <p:txBody>
          <a:bodyPr>
            <a:normAutofit fontScale="90000"/>
          </a:bodyPr>
          <a:lstStyle/>
          <a:p>
            <a:pPr algn="l"/>
            <a:r>
              <a:rPr lang="en-US" sz="4000" smtClean="0">
                <a:solidFill>
                  <a:srgbClr val="C00000"/>
                </a:solidFill>
              </a:rPr>
              <a:t>SOBRIETY COURT </a:t>
            </a:r>
            <a:br>
              <a:rPr lang="en-US" sz="4000" smtClean="0">
                <a:solidFill>
                  <a:srgbClr val="C00000"/>
                </a:solidFill>
              </a:rPr>
            </a:br>
            <a:r>
              <a:rPr lang="en-US" sz="4000" smtClean="0">
                <a:solidFill>
                  <a:srgbClr val="C00000"/>
                </a:solidFill>
              </a:rPr>
              <a:t>OFFERS</a:t>
            </a:r>
          </a:p>
        </p:txBody>
      </p:sp>
      <p:sp>
        <p:nvSpPr>
          <p:cNvPr id="14340" name="Content Placeholder 6"/>
          <p:cNvSpPr>
            <a:spLocks noGrp="1"/>
          </p:cNvSpPr>
          <p:nvPr>
            <p:ph sz="quarter" idx="2"/>
          </p:nvPr>
        </p:nvSpPr>
        <p:spPr/>
        <p:txBody>
          <a:bodyPr>
            <a:normAutofit fontScale="92500" lnSpcReduction="10000"/>
          </a:bodyPr>
          <a:lstStyle/>
          <a:p>
            <a:r>
              <a:rPr lang="en-US" dirty="0" smtClean="0">
                <a:solidFill>
                  <a:schemeClr val="tx1">
                    <a:lumMod val="85000"/>
                    <a:lumOff val="15000"/>
                  </a:schemeClr>
                </a:solidFill>
              </a:rPr>
              <a:t>Alternative to Jail</a:t>
            </a:r>
          </a:p>
          <a:p>
            <a:r>
              <a:rPr lang="en-US" dirty="0" smtClean="0">
                <a:solidFill>
                  <a:schemeClr val="tx1">
                    <a:lumMod val="85000"/>
                    <a:lumOff val="15000"/>
                  </a:schemeClr>
                </a:solidFill>
              </a:rPr>
              <a:t>Increased opportunities to change through full time employment</a:t>
            </a:r>
          </a:p>
          <a:p>
            <a:r>
              <a:rPr lang="en-US" dirty="0" smtClean="0">
                <a:solidFill>
                  <a:schemeClr val="tx1">
                    <a:lumMod val="85000"/>
                    <a:lumOff val="15000"/>
                  </a:schemeClr>
                </a:solidFill>
              </a:rPr>
              <a:t>Reduced need for assistance</a:t>
            </a:r>
          </a:p>
          <a:p>
            <a:r>
              <a:rPr lang="en-US" dirty="0" smtClean="0">
                <a:solidFill>
                  <a:schemeClr val="tx1">
                    <a:lumMod val="85000"/>
                    <a:lumOff val="15000"/>
                  </a:schemeClr>
                </a:solidFill>
              </a:rPr>
              <a:t>Stable living environments are encouraged</a:t>
            </a:r>
          </a:p>
          <a:p>
            <a:r>
              <a:rPr lang="en-US" dirty="0" smtClean="0">
                <a:solidFill>
                  <a:schemeClr val="tx1">
                    <a:lumMod val="85000"/>
                    <a:lumOff val="15000"/>
                  </a:schemeClr>
                </a:solidFill>
              </a:rPr>
              <a:t>Obtain a driver license</a:t>
            </a:r>
          </a:p>
          <a:p>
            <a:r>
              <a:rPr lang="en-US" dirty="0" smtClean="0">
                <a:solidFill>
                  <a:schemeClr val="tx1">
                    <a:lumMod val="85000"/>
                    <a:lumOff val="15000"/>
                  </a:schemeClr>
                </a:solidFill>
              </a:rPr>
              <a:t>Reduced recidivism rates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3" name="Picture 2" descr="http://www.familieshelpingfamiliesofiowa.com/images/kids.gif"/>
          <p:cNvPicPr>
            <a:picLocks noChangeAspect="1" noChangeArrowheads="1"/>
          </p:cNvPicPr>
          <p:nvPr/>
        </p:nvPicPr>
        <p:blipFill>
          <a:blip r:embed="rId2"/>
          <a:srcRect/>
          <a:stretch>
            <a:fillRect/>
          </a:stretch>
        </p:blipFill>
        <p:spPr bwMode="auto">
          <a:xfrm>
            <a:off x="6019800" y="457200"/>
            <a:ext cx="2600325" cy="2486025"/>
          </a:xfrm>
          <a:prstGeom prst="rect">
            <a:avLst/>
          </a:prstGeom>
          <a:noFill/>
          <a:ln w="9525">
            <a:noFill/>
            <a:miter lim="800000"/>
            <a:headEnd/>
            <a:tailEnd/>
          </a:ln>
        </p:spPr>
      </p:pic>
      <p:sp>
        <p:nvSpPr>
          <p:cNvPr id="44034" name="Title 2"/>
          <p:cNvSpPr>
            <a:spLocks noGrp="1"/>
          </p:cNvSpPr>
          <p:nvPr>
            <p:ph type="title"/>
          </p:nvPr>
        </p:nvSpPr>
        <p:spPr/>
        <p:txBody>
          <a:bodyPr/>
          <a:lstStyle/>
          <a:p>
            <a:pPr algn="l"/>
            <a:r>
              <a:rPr lang="en-US" dirty="0" smtClean="0"/>
              <a:t>Taxpayer Savings</a:t>
            </a:r>
          </a:p>
        </p:txBody>
      </p:sp>
      <p:sp>
        <p:nvSpPr>
          <p:cNvPr id="44036" name="Content Placeholder 4"/>
          <p:cNvSpPr>
            <a:spLocks noGrp="1"/>
          </p:cNvSpPr>
          <p:nvPr>
            <p:ph sz="quarter" idx="2"/>
          </p:nvPr>
        </p:nvSpPr>
        <p:spPr/>
        <p:txBody>
          <a:bodyPr>
            <a:normAutofit lnSpcReduction="10000"/>
          </a:bodyPr>
          <a:lstStyle/>
          <a:p>
            <a:r>
              <a:rPr lang="en-US" dirty="0" smtClean="0"/>
              <a:t>Sobriety Court has served six families who were involved with child protection services. These particular families had children in placement who were able to return home after parents were stabilized in the program. </a:t>
            </a:r>
          </a:p>
        </p:txBody>
      </p:sp>
      <p:sp>
        <p:nvSpPr>
          <p:cNvPr id="44038" name="Content Placeholder 6"/>
          <p:cNvSpPr>
            <a:spLocks noGrp="1"/>
          </p:cNvSpPr>
          <p:nvPr>
            <p:ph sz="quarter" idx="4"/>
          </p:nvPr>
        </p:nvSpPr>
        <p:spPr/>
        <p:txBody>
          <a:bodyPr/>
          <a:lstStyle/>
          <a:p>
            <a:endParaRPr lang="en-US" dirty="0" smtClean="0"/>
          </a:p>
          <a:p>
            <a:endParaRPr lang="en-US" dirty="0" smtClean="0"/>
          </a:p>
          <a:p>
            <a:r>
              <a:rPr lang="en-US" dirty="0" smtClean="0"/>
              <a:t>77 total dependent children have had parents in sobriety court.  </a:t>
            </a:r>
          </a:p>
          <a:p>
            <a:pPr marL="0" indent="0">
              <a:buNone/>
            </a:pPr>
            <a:endParaRPr lang="en-US" dirty="0" smtClean="0"/>
          </a:p>
          <a:p>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9" name="Picture 5" descr="iStock_000004898669Small"/>
          <p:cNvPicPr>
            <a:picLocks noChangeAspect="1" noChangeArrowheads="1"/>
          </p:cNvPicPr>
          <p:nvPr/>
        </p:nvPicPr>
        <p:blipFill>
          <a:blip r:embed="rId2"/>
          <a:srcRect/>
          <a:stretch>
            <a:fillRect/>
          </a:stretch>
        </p:blipFill>
        <p:spPr bwMode="auto">
          <a:xfrm>
            <a:off x="4724400" y="381000"/>
            <a:ext cx="4419600" cy="4267200"/>
          </a:xfrm>
          <a:prstGeom prst="rect">
            <a:avLst/>
          </a:prstGeom>
          <a:noFill/>
        </p:spPr>
      </p:pic>
      <p:sp>
        <p:nvSpPr>
          <p:cNvPr id="52230" name="Rectangle 6"/>
          <p:cNvSpPr>
            <a:spLocks noGrp="1"/>
          </p:cNvSpPr>
          <p:nvPr>
            <p:ph type="title"/>
          </p:nvPr>
        </p:nvSpPr>
        <p:spPr/>
        <p:txBody>
          <a:bodyPr/>
          <a:lstStyle/>
          <a:p>
            <a:pPr algn="l"/>
            <a:r>
              <a:rPr lang="en-US" dirty="0" smtClean="0"/>
              <a:t>Taxpayer Savings</a:t>
            </a:r>
          </a:p>
        </p:txBody>
      </p:sp>
      <p:sp>
        <p:nvSpPr>
          <p:cNvPr id="52231" name="Rectangle 7"/>
          <p:cNvSpPr>
            <a:spLocks noGrp="1"/>
          </p:cNvSpPr>
          <p:nvPr>
            <p:ph sz="half" idx="1"/>
          </p:nvPr>
        </p:nvSpPr>
        <p:spPr/>
        <p:txBody>
          <a:bodyPr/>
          <a:lstStyle/>
          <a:p>
            <a:pPr>
              <a:lnSpc>
                <a:spcPct val="90000"/>
              </a:lnSpc>
            </a:pPr>
            <a:r>
              <a:rPr lang="en-US" sz="2400" dirty="0" smtClean="0">
                <a:solidFill>
                  <a:srgbClr val="FF0000"/>
                </a:solidFill>
              </a:rPr>
              <a:t> </a:t>
            </a:r>
            <a:r>
              <a:rPr lang="en-US" sz="2400" dirty="0" smtClean="0">
                <a:solidFill>
                  <a:schemeClr val="bg1"/>
                </a:solidFill>
              </a:rPr>
              <a:t>Approximately 50% of graduates were no longer reliant on food support after graduating from the program. </a:t>
            </a:r>
          </a:p>
          <a:p>
            <a:pPr>
              <a:lnSpc>
                <a:spcPct val="90000"/>
              </a:lnSpc>
            </a:pPr>
            <a:r>
              <a:rPr lang="en-US" sz="2400" dirty="0" smtClean="0">
                <a:solidFill>
                  <a:schemeClr val="bg1"/>
                </a:solidFill>
              </a:rPr>
              <a:t> To put this into </a:t>
            </a:r>
            <a:r>
              <a:rPr lang="en-US" sz="2400" dirty="0" smtClean="0">
                <a:solidFill>
                  <a:schemeClr val="bg1"/>
                </a:solidFill>
              </a:rPr>
              <a:t>perspective- </a:t>
            </a:r>
            <a:r>
              <a:rPr lang="en-US" sz="2400" dirty="0" smtClean="0">
                <a:solidFill>
                  <a:schemeClr val="bg1"/>
                </a:solidFill>
              </a:rPr>
              <a:t>just 2 families of 4 no longer needing support have an estimated taxpayer savings of $35,928 for an 18 month period. </a:t>
            </a:r>
          </a:p>
        </p:txBody>
      </p:sp>
      <p:sp>
        <p:nvSpPr>
          <p:cNvPr id="52232" name="Rectangle 8"/>
          <p:cNvSpPr>
            <a:spLocks noGrp="1"/>
          </p:cNvSpPr>
          <p:nvPr>
            <p:ph sz="half" idx="2"/>
          </p:nvPr>
        </p:nvSpPr>
        <p:spPr/>
        <p:txBody>
          <a:bodyPr/>
          <a:lstStyle/>
          <a:p>
            <a:pPr>
              <a:lnSpc>
                <a:spcPct val="90000"/>
              </a:lnSpc>
              <a:buFont typeface="Arial" charset="0"/>
              <a:buNone/>
            </a:pPr>
            <a:endParaRPr lang="en-US" sz="24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9" name="Picture 7" descr="jail-cell-man2"/>
          <p:cNvPicPr>
            <a:picLocks noChangeAspect="1" noChangeArrowheads="1"/>
          </p:cNvPicPr>
          <p:nvPr/>
        </p:nvPicPr>
        <p:blipFill>
          <a:blip r:embed="rId2"/>
          <a:srcRect/>
          <a:stretch>
            <a:fillRect/>
          </a:stretch>
        </p:blipFill>
        <p:spPr bwMode="auto">
          <a:xfrm>
            <a:off x="7239000" y="5429250"/>
            <a:ext cx="1905000" cy="1428750"/>
          </a:xfrm>
          <a:prstGeom prst="rect">
            <a:avLst/>
          </a:prstGeom>
          <a:noFill/>
        </p:spPr>
      </p:pic>
      <p:sp>
        <p:nvSpPr>
          <p:cNvPr id="54280" name="Rectangle 8"/>
          <p:cNvSpPr>
            <a:spLocks noGrp="1"/>
          </p:cNvSpPr>
          <p:nvPr>
            <p:ph type="title"/>
          </p:nvPr>
        </p:nvSpPr>
        <p:spPr/>
        <p:txBody>
          <a:bodyPr/>
          <a:lstStyle/>
          <a:p>
            <a:r>
              <a:rPr lang="en-US" dirty="0" smtClean="0">
                <a:solidFill>
                  <a:srgbClr val="FF0000"/>
                </a:solidFill>
              </a:rPr>
              <a:t>Jail Cost Savings</a:t>
            </a:r>
          </a:p>
        </p:txBody>
      </p:sp>
      <p:sp>
        <p:nvSpPr>
          <p:cNvPr id="54281" name="Rectangle 9"/>
          <p:cNvSpPr>
            <a:spLocks noGrp="1"/>
          </p:cNvSpPr>
          <p:nvPr>
            <p:ph idx="1"/>
          </p:nvPr>
        </p:nvSpPr>
        <p:spPr/>
        <p:txBody>
          <a:bodyPr/>
          <a:lstStyle/>
          <a:p>
            <a:r>
              <a:rPr lang="en-US" dirty="0" smtClean="0">
                <a:solidFill>
                  <a:schemeClr val="tx1">
                    <a:lumMod val="95000"/>
                  </a:schemeClr>
                </a:solidFill>
              </a:rPr>
              <a:t>At the end of 2010, graduates from Aitkin Sobriety Court had served 52 days in jail during the program or after completing the program costing approximately $2600</a:t>
            </a:r>
          </a:p>
          <a:p>
            <a:endParaRPr lang="en-US" dirty="0" smtClean="0">
              <a:solidFill>
                <a:schemeClr val="tx1">
                  <a:lumMod val="95000"/>
                </a:schemeClr>
              </a:solidFill>
            </a:endParaRPr>
          </a:p>
          <a:p>
            <a:r>
              <a:rPr lang="en-US" dirty="0" smtClean="0">
                <a:solidFill>
                  <a:schemeClr val="tx1">
                    <a:lumMod val="95000"/>
                  </a:schemeClr>
                </a:solidFill>
              </a:rPr>
              <a:t>A control group (those who never had an opportunity at completing sobriety court) served 980 days in jail with an approximate cost of $49,000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5" name="Picture 5" descr="revolving-door2"/>
          <p:cNvPicPr>
            <a:picLocks noChangeAspect="1" noChangeArrowheads="1"/>
          </p:cNvPicPr>
          <p:nvPr/>
        </p:nvPicPr>
        <p:blipFill>
          <a:blip r:embed="rId2"/>
          <a:srcRect/>
          <a:stretch>
            <a:fillRect/>
          </a:stretch>
        </p:blipFill>
        <p:spPr bwMode="auto">
          <a:xfrm>
            <a:off x="6019800" y="3657600"/>
            <a:ext cx="2657475" cy="2905125"/>
          </a:xfrm>
          <a:prstGeom prst="rect">
            <a:avLst/>
          </a:prstGeom>
          <a:noFill/>
        </p:spPr>
      </p:pic>
      <p:sp>
        <p:nvSpPr>
          <p:cNvPr id="56326" name="Rectangle 6"/>
          <p:cNvSpPr>
            <a:spLocks noGrp="1"/>
          </p:cNvSpPr>
          <p:nvPr>
            <p:ph type="title"/>
          </p:nvPr>
        </p:nvSpPr>
        <p:spPr/>
        <p:txBody>
          <a:bodyPr/>
          <a:lstStyle/>
          <a:p>
            <a:r>
              <a:rPr lang="en-US" smtClean="0">
                <a:solidFill>
                  <a:schemeClr val="hlink"/>
                </a:solidFill>
              </a:rPr>
              <a:t>Recidivism Rates</a:t>
            </a:r>
          </a:p>
        </p:txBody>
      </p:sp>
      <p:sp>
        <p:nvSpPr>
          <p:cNvPr id="56327" name="Rectangle 7"/>
          <p:cNvSpPr>
            <a:spLocks noGrp="1"/>
          </p:cNvSpPr>
          <p:nvPr>
            <p:ph idx="1"/>
          </p:nvPr>
        </p:nvSpPr>
        <p:spPr/>
        <p:txBody>
          <a:bodyPr>
            <a:normAutofit/>
          </a:bodyPr>
          <a:lstStyle/>
          <a:p>
            <a:r>
              <a:rPr lang="en-US" sz="2800" dirty="0" smtClean="0">
                <a:solidFill>
                  <a:schemeClr val="hlink"/>
                </a:solidFill>
              </a:rPr>
              <a:t>Graduate recidivism rates (committing a new offense) were at a rate of </a:t>
            </a:r>
            <a:r>
              <a:rPr lang="en-US" sz="2800" dirty="0">
                <a:solidFill>
                  <a:schemeClr val="hlink"/>
                </a:solidFill>
              </a:rPr>
              <a:t>5</a:t>
            </a:r>
            <a:r>
              <a:rPr lang="en-US" sz="2800" dirty="0" smtClean="0">
                <a:solidFill>
                  <a:schemeClr val="hlink"/>
                </a:solidFill>
              </a:rPr>
              <a:t>% compared to the control group rate of 67%, or non-completer at 28%. Only one graduate has committed a new alcohol offense!  There have </a:t>
            </a:r>
          </a:p>
          <a:p>
            <a:pPr marL="137160" indent="0">
              <a:buNone/>
            </a:pPr>
            <a:r>
              <a:rPr lang="en-US" dirty="0" smtClean="0">
                <a:solidFill>
                  <a:schemeClr val="hlink"/>
                </a:solidFill>
              </a:rPr>
              <a:t>    been no drug related offenses</a:t>
            </a:r>
          </a:p>
          <a:p>
            <a:pPr marL="137160" indent="0">
              <a:buNone/>
            </a:pPr>
            <a:r>
              <a:rPr lang="en-US" sz="2800" dirty="0" smtClean="0">
                <a:solidFill>
                  <a:schemeClr val="hlink"/>
                </a:solidFill>
              </a:rPr>
              <a:t>    of thos</a:t>
            </a:r>
            <a:r>
              <a:rPr lang="en-US" dirty="0" smtClean="0">
                <a:solidFill>
                  <a:schemeClr val="hlink"/>
                </a:solidFill>
              </a:rPr>
              <a:t>e who graduated. </a:t>
            </a:r>
            <a:endParaRPr lang="en-US" sz="2800" dirty="0" smtClean="0">
              <a:solidFill>
                <a:schemeClr val="hlink"/>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3" name="Picture 2" descr="http://uvalaw.typepad.com/photos/uncategorized/2008/09/29/adult_drug_court.jpg"/>
          <p:cNvPicPr>
            <a:picLocks noChangeAspect="1" noChangeArrowheads="1"/>
          </p:cNvPicPr>
          <p:nvPr/>
        </p:nvPicPr>
        <p:blipFill>
          <a:blip r:embed="rId2"/>
          <a:srcRect/>
          <a:stretch>
            <a:fillRect/>
          </a:stretch>
        </p:blipFill>
        <p:spPr bwMode="auto">
          <a:xfrm>
            <a:off x="533400" y="381000"/>
            <a:ext cx="8229600" cy="6172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508</TotalTime>
  <Words>394</Words>
  <Application>Microsoft Office PowerPoint</Application>
  <PresentationFormat>On-screen Show (4:3)</PresentationFormat>
  <Paragraphs>41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Apex</vt:lpstr>
      <vt:lpstr>Aitkin County Sobriety Court Presentation</vt:lpstr>
      <vt:lpstr>Funding Sources </vt:lpstr>
      <vt:lpstr>COST SAVINGS</vt:lpstr>
      <vt:lpstr>SOBRIETY COURT  OFFERS</vt:lpstr>
      <vt:lpstr>Taxpayer Savings</vt:lpstr>
      <vt:lpstr>Taxpayer Savings</vt:lpstr>
      <vt:lpstr>Jail Cost Savings</vt:lpstr>
      <vt:lpstr>Recidivism Rates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Sobriety Court Presentation</dc:title>
  <dc:creator>Liz</dc:creator>
  <cp:lastModifiedBy>Elizabeth DeRuyck</cp:lastModifiedBy>
  <cp:revision>20</cp:revision>
  <dcterms:created xsi:type="dcterms:W3CDTF">2010-08-02T14:07:04Z</dcterms:created>
  <dcterms:modified xsi:type="dcterms:W3CDTF">2013-07-09T01:18:40Z</dcterms:modified>
</cp:coreProperties>
</file>